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8"/>
  </p:notesMasterIdLst>
  <p:handoutMasterIdLst>
    <p:handoutMasterId r:id="rId29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85" r:id="rId10"/>
    <p:sldId id="265" r:id="rId11"/>
    <p:sldId id="266" r:id="rId12"/>
    <p:sldId id="267" r:id="rId13"/>
    <p:sldId id="268" r:id="rId14"/>
    <p:sldId id="269" r:id="rId15"/>
    <p:sldId id="270" r:id="rId16"/>
    <p:sldId id="286" r:id="rId17"/>
    <p:sldId id="271" r:id="rId18"/>
    <p:sldId id="273" r:id="rId19"/>
    <p:sldId id="275" r:id="rId20"/>
    <p:sldId id="276" r:id="rId21"/>
    <p:sldId id="279" r:id="rId22"/>
    <p:sldId id="282" r:id="rId23"/>
    <p:sldId id="280" r:id="rId24"/>
    <p:sldId id="281" r:id="rId25"/>
    <p:sldId id="283" r:id="rId26"/>
    <p:sldId id="284" r:id="rId27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F45380-3736-4C92-BAA8-19C234238014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22F78A-0A57-49A8-83D1-87F656ED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752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7F71AF-ECA6-4660-A6CB-3707E14CFF3A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D4889-A4A9-4A78-8868-04E37EE7A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598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5:notes"/>
          <p:cNvSpPr txBox="1">
            <a:spLocks noGrp="1"/>
          </p:cNvSpPr>
          <p:nvPr>
            <p:ph type="sldNum" idx="12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" name="Google Shape;16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3" name="Google Shape;163;p15:notes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 DVD Clip (4)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D4889-A4A9-4A78-8868-04E37EE7A42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679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7620-0033-4644-BC5D-7924D9CE583D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B225-A9D3-494E-9197-40ED7C78C1F5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7620-0033-4644-BC5D-7924D9CE583D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B225-A9D3-494E-9197-40ED7C78C1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7620-0033-4644-BC5D-7924D9CE583D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B225-A9D3-494E-9197-40ED7C78C1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7620-0033-4644-BC5D-7924D9CE583D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B225-A9D3-494E-9197-40ED7C78C1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7620-0033-4644-BC5D-7924D9CE583D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B225-A9D3-494E-9197-40ED7C78C1F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7620-0033-4644-BC5D-7924D9CE583D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B225-A9D3-494E-9197-40ED7C78C1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7620-0033-4644-BC5D-7924D9CE583D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B225-A9D3-494E-9197-40ED7C78C1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7620-0033-4644-BC5D-7924D9CE583D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B225-A9D3-494E-9197-40ED7C78C1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7620-0033-4644-BC5D-7924D9CE583D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B225-A9D3-494E-9197-40ED7C78C1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7620-0033-4644-BC5D-7924D9CE583D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B225-A9D3-494E-9197-40ED7C78C1F5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7620-0033-4644-BC5D-7924D9CE583D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B225-A9D3-494E-9197-40ED7C78C1F5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15C7620-0033-4644-BC5D-7924D9CE583D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A50B225-A9D3-494E-9197-40ED7C78C1F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>
            <a:spLocks noGrp="1"/>
          </p:cNvSpPr>
          <p:nvPr>
            <p:ph type="ctrTitle"/>
          </p:nvPr>
        </p:nvSpPr>
        <p:spPr>
          <a:xfrm>
            <a:off x="-1447800" y="1828800"/>
            <a:ext cx="77724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0" i="0" u="none" strike="noStrike" cap="none" dirty="0" smtClean="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Imperialism</a:t>
            </a:r>
            <a:endParaRPr sz="3200" dirty="0"/>
          </a:p>
        </p:txBody>
      </p:sp>
      <p:sp>
        <p:nvSpPr>
          <p:cNvPr id="166" name="Google Shape;166;p27"/>
          <p:cNvSpPr txBox="1">
            <a:spLocks noGrp="1"/>
          </p:cNvSpPr>
          <p:nvPr>
            <p:ph type="subTitle" idx="1"/>
          </p:nvPr>
        </p:nvSpPr>
        <p:spPr>
          <a:xfrm>
            <a:off x="-762000" y="3810000"/>
            <a:ext cx="62484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r>
              <a:rPr lang="en-US" sz="4800" i="1" dirty="0" smtClean="0">
                <a:solidFill>
                  <a:schemeClr val="accent5"/>
                </a:solidFill>
              </a:rPr>
              <a:t>1800-1914</a:t>
            </a:r>
            <a:endParaRPr sz="6000" i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37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en-US" sz="4000" dirty="0" smtClean="0"/>
              <a:t>IMPERIALISM IN THE MIDDLE EAST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42672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The Ottoman empire controlled most of the Middle East</a:t>
            </a:r>
          </a:p>
          <a:p>
            <a:pPr lvl="1"/>
            <a:r>
              <a:rPr lang="en-US" dirty="0" smtClean="0"/>
              <a:t>Ruled with puppet states</a:t>
            </a:r>
          </a:p>
          <a:p>
            <a:pPr lvl="1"/>
            <a:r>
              <a:rPr lang="en-US" dirty="0" smtClean="0"/>
              <a:t>Nationalism causes some internal conflict</a:t>
            </a:r>
            <a:endParaRPr lang="en-US" dirty="0"/>
          </a:p>
          <a:p>
            <a:pPr lvl="1"/>
            <a:r>
              <a:rPr lang="en-US" dirty="0" smtClean="0"/>
              <a:t>The Ottoman Empire made efforts to be like the west</a:t>
            </a:r>
          </a:p>
          <a:p>
            <a:r>
              <a:rPr lang="en-US" b="1" dirty="0" smtClean="0"/>
              <a:t>Armenian Genocide</a:t>
            </a:r>
            <a:endParaRPr lang="en-US" dirty="0" smtClean="0"/>
          </a:p>
          <a:p>
            <a:pPr lvl="1"/>
            <a:r>
              <a:rPr lang="en-US" dirty="0" smtClean="0"/>
              <a:t>The Armenians were Christians within the Ottoman Empire</a:t>
            </a:r>
          </a:p>
          <a:p>
            <a:pPr lvl="1"/>
            <a:r>
              <a:rPr lang="en-US" dirty="0" smtClean="0"/>
              <a:t>Protests and opposition to the Ottomans triggered the Genocide</a:t>
            </a:r>
          </a:p>
          <a:p>
            <a:pPr lvl="1"/>
            <a:r>
              <a:rPr lang="en-US" dirty="0" smtClean="0"/>
              <a:t>600,000 to 1.5 Million killed or starved over 25 years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8194" name="Picture 2" descr="Image result for armenian genoc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83664"/>
            <a:ext cx="4181081" cy="422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13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en-US" sz="4000" dirty="0" smtClean="0"/>
              <a:t>IMPERIALISM IN THE MIDDLE EAST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5257799"/>
          </a:xfrm>
        </p:spPr>
        <p:txBody>
          <a:bodyPr>
            <a:normAutofit/>
          </a:bodyPr>
          <a:lstStyle/>
          <a:p>
            <a:r>
              <a:rPr lang="en-US" dirty="0" smtClean="0"/>
              <a:t>Egypt Begins building the Suez Canal</a:t>
            </a:r>
          </a:p>
          <a:p>
            <a:pPr lvl="1"/>
            <a:r>
              <a:rPr lang="en-US" dirty="0" smtClean="0"/>
              <a:t>1858-1875</a:t>
            </a:r>
            <a:endParaRPr lang="en-US" dirty="0"/>
          </a:p>
          <a:p>
            <a:pPr lvl="1"/>
            <a:r>
              <a:rPr lang="en-US" dirty="0" smtClean="0"/>
              <a:t>Connects the Mediterranean Sea with the Red Sea</a:t>
            </a:r>
          </a:p>
          <a:p>
            <a:pPr lvl="1"/>
            <a:r>
              <a:rPr lang="en-US" dirty="0" smtClean="0"/>
              <a:t>Made </a:t>
            </a:r>
            <a:r>
              <a:rPr lang="en-US" dirty="0"/>
              <a:t>t</a:t>
            </a:r>
            <a:r>
              <a:rPr lang="en-US" dirty="0" smtClean="0"/>
              <a:t>rade easier</a:t>
            </a:r>
          </a:p>
          <a:p>
            <a:pPr lvl="1"/>
            <a:r>
              <a:rPr lang="en-US" dirty="0" smtClean="0"/>
              <a:t>Owned by the British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9218" name="Picture 2" descr="Image result for suez ca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00400"/>
            <a:ext cx="6096000" cy="343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08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en-US" sz="4000" dirty="0" smtClean="0"/>
              <a:t>INDIA AND THE BRITISH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295401"/>
            <a:ext cx="4800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The British were able to divide the people of India to take control</a:t>
            </a:r>
          </a:p>
          <a:p>
            <a:pPr lvl="1"/>
            <a:r>
              <a:rPr lang="en-US" dirty="0" smtClean="0"/>
              <a:t>Exploited the rivalry between Indian </a:t>
            </a:r>
            <a:r>
              <a:rPr lang="en-US" dirty="0" smtClean="0"/>
              <a:t>princes</a:t>
            </a:r>
            <a:endParaRPr lang="en-US" dirty="0"/>
          </a:p>
          <a:p>
            <a:r>
              <a:rPr lang="en-US" dirty="0" smtClean="0"/>
              <a:t>As time went on, the people of India disliked the British more and more</a:t>
            </a:r>
          </a:p>
          <a:p>
            <a:pPr lvl="1"/>
            <a:r>
              <a:rPr lang="en-US" dirty="0" smtClean="0"/>
              <a:t>They had rallies, protests, and riots</a:t>
            </a:r>
          </a:p>
          <a:p>
            <a:pPr lvl="1"/>
            <a:r>
              <a:rPr lang="en-US" dirty="0" smtClean="0"/>
              <a:t>The </a:t>
            </a:r>
            <a:r>
              <a:rPr lang="en-US" b="1" dirty="0" err="1" smtClean="0"/>
              <a:t>Sepoys</a:t>
            </a:r>
            <a:r>
              <a:rPr lang="en-US" dirty="0" smtClean="0"/>
              <a:t> formed a rebellion, but it was not successful</a:t>
            </a:r>
            <a:endParaRPr lang="en-US" dirty="0"/>
          </a:p>
          <a:p>
            <a:r>
              <a:rPr lang="en-US" dirty="0" smtClean="0"/>
              <a:t>Even though the Indians did not like the British, India was still considered the jewel of the British Empire</a:t>
            </a:r>
          </a:p>
        </p:txBody>
      </p:sp>
      <p:pic>
        <p:nvPicPr>
          <p:cNvPr id="10242" name="Picture 2" descr="https://encrypted-tbn0.gstatic.com/images?q=tbn:ANd9GcRTJgRDIfNDKFlvkK3fVOsozvf8UHr5aOZbKDblBPoVepgwe0W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599"/>
            <a:ext cx="350520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84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en-US" sz="4000" dirty="0" smtClean="0"/>
              <a:t>CHINA AND BRITAIN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153400" cy="4876799"/>
          </a:xfrm>
        </p:spPr>
        <p:txBody>
          <a:bodyPr>
            <a:normAutofit/>
          </a:bodyPr>
          <a:lstStyle/>
          <a:p>
            <a:r>
              <a:rPr lang="en-US" b="1" dirty="0" smtClean="0"/>
              <a:t>Opium Wars</a:t>
            </a:r>
          </a:p>
          <a:p>
            <a:pPr lvl="1"/>
            <a:r>
              <a:rPr lang="en-US" dirty="0" smtClean="0"/>
              <a:t>China was importing so much Opium from Britain that the economy collapsed</a:t>
            </a:r>
          </a:p>
          <a:p>
            <a:pPr lvl="1"/>
            <a:r>
              <a:rPr lang="en-US" dirty="0" smtClean="0"/>
              <a:t>Led to a short naval war that the British won</a:t>
            </a:r>
            <a:endParaRPr lang="en-US" dirty="0"/>
          </a:p>
          <a:p>
            <a:r>
              <a:rPr lang="en-US" dirty="0" smtClean="0"/>
              <a:t>The British forced several unfair and unequal treaties onto China.</a:t>
            </a:r>
          </a:p>
          <a:p>
            <a:r>
              <a:rPr lang="en-US" b="1" dirty="0" smtClean="0"/>
              <a:t>Taiping Rebellion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Led by Hong </a:t>
            </a:r>
            <a:r>
              <a:rPr lang="en-US" dirty="0" err="1" smtClean="0"/>
              <a:t>Xiuquan</a:t>
            </a:r>
            <a:r>
              <a:rPr lang="en-US" dirty="0" smtClean="0"/>
              <a:t> in 1850</a:t>
            </a:r>
          </a:p>
          <a:p>
            <a:pPr lvl="1"/>
            <a:r>
              <a:rPr lang="en-US" dirty="0" smtClean="0"/>
              <a:t>Tried to topple the Qing Dynasty</a:t>
            </a:r>
          </a:p>
          <a:p>
            <a:pPr lvl="1"/>
            <a:r>
              <a:rPr lang="en-US" dirty="0" smtClean="0"/>
              <a:t>They wanted to end famine and poverty</a:t>
            </a:r>
          </a:p>
          <a:p>
            <a:pPr lvl="1"/>
            <a:r>
              <a:rPr lang="en-US" dirty="0" smtClean="0"/>
              <a:t>The rebel forces were defeated in 1864</a:t>
            </a:r>
          </a:p>
        </p:txBody>
      </p:sp>
      <p:pic>
        <p:nvPicPr>
          <p:cNvPr id="11266" name="Picture 2" descr="Image result for Hong Xiu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46120"/>
            <a:ext cx="3657599" cy="224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09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en-US" sz="4000" dirty="0" smtClean="0"/>
              <a:t>CHINA AND JAPAN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153400" cy="4876799"/>
          </a:xfrm>
        </p:spPr>
        <p:txBody>
          <a:bodyPr>
            <a:normAutofit/>
          </a:bodyPr>
          <a:lstStyle/>
          <a:p>
            <a:r>
              <a:rPr lang="en-US" b="1" dirty="0" smtClean="0"/>
              <a:t>Sino-Japanese War</a:t>
            </a:r>
          </a:p>
          <a:p>
            <a:pPr lvl="1"/>
            <a:r>
              <a:rPr lang="en-US" dirty="0" smtClean="0"/>
              <a:t>Japan modernized much faster than China</a:t>
            </a:r>
          </a:p>
          <a:p>
            <a:pPr lvl="1"/>
            <a:r>
              <a:rPr lang="en-US" dirty="0" smtClean="0"/>
              <a:t>Tension between Japan and China led to war</a:t>
            </a:r>
          </a:p>
          <a:p>
            <a:pPr lvl="1"/>
            <a:r>
              <a:rPr lang="en-US" dirty="0" smtClean="0"/>
              <a:t>China lost the </a:t>
            </a:r>
            <a:r>
              <a:rPr lang="en-US" dirty="0" smtClean="0"/>
              <a:t>war </a:t>
            </a:r>
            <a:r>
              <a:rPr lang="en-US" dirty="0" smtClean="0"/>
              <a:t>and Japan took Taiwan</a:t>
            </a:r>
          </a:p>
          <a:p>
            <a:pPr lvl="1"/>
            <a:endParaRPr lang="en-US" dirty="0"/>
          </a:p>
          <a:p>
            <a:r>
              <a:rPr lang="en-US" b="1" dirty="0" smtClean="0"/>
              <a:t>Open Door Policy</a:t>
            </a:r>
          </a:p>
          <a:p>
            <a:pPr lvl="1"/>
            <a:r>
              <a:rPr lang="en-US" dirty="0" smtClean="0"/>
              <a:t>Made so that everyone could trade with China equally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China became a republic in 1908 when the last member of the Qing Dynasty died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0110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3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/>
              <a:t>QUIZ!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96536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en-US" sz="4000" dirty="0" smtClean="0"/>
              <a:t>MORE QUESTIONS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5257799"/>
          </a:xfrm>
        </p:spPr>
        <p:txBody>
          <a:bodyPr>
            <a:normAutofit/>
          </a:bodyPr>
          <a:lstStyle/>
          <a:p>
            <a:r>
              <a:rPr lang="en-US" dirty="0" smtClean="0"/>
              <a:t>What changes were made during the Meiji Restoration?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Why was the Panama Canal important?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209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en-US" sz="4000" dirty="0" smtClean="0"/>
              <a:t>OLD JAPAN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153400" cy="4876799"/>
          </a:xfrm>
        </p:spPr>
        <p:txBody>
          <a:bodyPr>
            <a:normAutofit/>
          </a:bodyPr>
          <a:lstStyle/>
          <a:p>
            <a:r>
              <a:rPr lang="en-US" dirty="0" smtClean="0"/>
              <a:t>Feudalism</a:t>
            </a:r>
          </a:p>
          <a:p>
            <a:pPr lvl="1"/>
            <a:r>
              <a:rPr lang="en-US" dirty="0" smtClean="0"/>
              <a:t>Japan had social classes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12290" name="Picture 2" descr="http://thegreenpenguinsfacts.weebly.com/uploads/2/7/6/4/27641179/4760302.jpg?3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133600"/>
            <a:ext cx="5334000" cy="454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70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en-US" sz="4000" dirty="0" smtClean="0"/>
              <a:t>WESTERNIZED JAPAN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153400" cy="5257799"/>
          </a:xfrm>
        </p:spPr>
        <p:txBody>
          <a:bodyPr>
            <a:normAutofit/>
          </a:bodyPr>
          <a:lstStyle/>
          <a:p>
            <a:r>
              <a:rPr lang="en-US" dirty="0" smtClean="0"/>
              <a:t>The U.S. Forced Japan into a treaty for trade</a:t>
            </a:r>
          </a:p>
          <a:p>
            <a:endParaRPr lang="en-US" dirty="0"/>
          </a:p>
          <a:p>
            <a:r>
              <a:rPr lang="en-US" dirty="0" smtClean="0"/>
              <a:t>Japan moves it’s capital from Kyoto to Edo</a:t>
            </a:r>
          </a:p>
          <a:p>
            <a:pPr lvl="1"/>
            <a:r>
              <a:rPr lang="en-US" dirty="0" smtClean="0"/>
              <a:t>Edo is renamed Tokyo</a:t>
            </a:r>
          </a:p>
          <a:p>
            <a:endParaRPr lang="en-US" dirty="0"/>
          </a:p>
          <a:p>
            <a:r>
              <a:rPr lang="en-US" dirty="0" smtClean="0"/>
              <a:t>Meiji Restoration</a:t>
            </a:r>
          </a:p>
          <a:p>
            <a:pPr lvl="1"/>
            <a:r>
              <a:rPr lang="en-US" dirty="0" smtClean="0"/>
              <a:t>The Emperor and his leaders began westernizing Japan</a:t>
            </a:r>
          </a:p>
          <a:p>
            <a:pPr lvl="1"/>
            <a:r>
              <a:rPr lang="en-US" dirty="0" smtClean="0"/>
              <a:t>New Government modeled after Germany</a:t>
            </a:r>
          </a:p>
          <a:p>
            <a:pPr lvl="1"/>
            <a:r>
              <a:rPr lang="en-US" dirty="0" smtClean="0"/>
              <a:t>Stronger military</a:t>
            </a:r>
          </a:p>
          <a:p>
            <a:pPr lvl="1"/>
            <a:r>
              <a:rPr lang="en-US" dirty="0" smtClean="0"/>
              <a:t>More trade</a:t>
            </a:r>
          </a:p>
          <a:p>
            <a:pPr lvl="1"/>
            <a:r>
              <a:rPr lang="en-US" dirty="0" smtClean="0"/>
              <a:t>New technology</a:t>
            </a:r>
          </a:p>
          <a:p>
            <a:pPr lvl="1"/>
            <a:r>
              <a:rPr lang="en-US" dirty="0" smtClean="0"/>
              <a:t>Annexed Korea</a:t>
            </a:r>
          </a:p>
          <a:p>
            <a:pPr lvl="1"/>
            <a:r>
              <a:rPr lang="en-US" dirty="0" smtClean="0"/>
              <a:t>War with Russia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7210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JAPAN EXPANDS</a:t>
            </a:r>
            <a:endParaRPr lang="en-US" sz="4000" dirty="0"/>
          </a:p>
        </p:txBody>
      </p:sp>
      <p:pic>
        <p:nvPicPr>
          <p:cNvPr id="15362" name="Picture 2" descr="Image result for japanese 1800 map\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1143000"/>
            <a:ext cx="7088897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70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QUESTIONS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600200"/>
            <a:ext cx="43434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How did democracy grow?</a:t>
            </a:r>
          </a:p>
          <a:p>
            <a:endParaRPr lang="en-US" sz="2800" dirty="0" smtClean="0"/>
          </a:p>
          <a:p>
            <a:r>
              <a:rPr lang="en-US" sz="2800" dirty="0" smtClean="0"/>
              <a:t>What was the purposes of Imperialism?</a:t>
            </a:r>
          </a:p>
          <a:p>
            <a:endParaRPr lang="en-US" sz="2800" dirty="0" smtClean="0"/>
          </a:p>
          <a:p>
            <a:r>
              <a:rPr lang="en-US" sz="2800" dirty="0" smtClean="0"/>
              <a:t>Why did some people oppose it?</a:t>
            </a:r>
            <a:endParaRPr lang="en-US" sz="2800" dirty="0"/>
          </a:p>
        </p:txBody>
      </p:sp>
      <p:pic>
        <p:nvPicPr>
          <p:cNvPr id="3074" name="Picture 2" descr="Image result for imperialism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4120049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06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MEIJI RESTORATION</a:t>
            </a:r>
            <a:endParaRPr lang="en-US" sz="4000" dirty="0"/>
          </a:p>
        </p:txBody>
      </p:sp>
      <p:pic>
        <p:nvPicPr>
          <p:cNvPr id="16386" name="Picture 2" descr="Image result for meiji resto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267320"/>
            <a:ext cx="7109627" cy="232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Image result for meiji resto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08107"/>
            <a:ext cx="4164413" cy="312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Image result for meiji emper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08106"/>
            <a:ext cx="2057400" cy="308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17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en-US" sz="4000" dirty="0" smtClean="0"/>
              <a:t>OTHER ASIAN COUNTRIES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153400" cy="5257799"/>
          </a:xfrm>
        </p:spPr>
        <p:txBody>
          <a:bodyPr>
            <a:normAutofit/>
          </a:bodyPr>
          <a:lstStyle/>
          <a:p>
            <a:r>
              <a:rPr lang="en-US" dirty="0" smtClean="0"/>
              <a:t>East Indies</a:t>
            </a:r>
          </a:p>
          <a:p>
            <a:pPr lvl="1"/>
            <a:r>
              <a:rPr lang="en-US" dirty="0" smtClean="0"/>
              <a:t>Dutch</a:t>
            </a:r>
          </a:p>
          <a:p>
            <a:r>
              <a:rPr lang="en-US" dirty="0" smtClean="0"/>
              <a:t>Burma and Malaya</a:t>
            </a:r>
          </a:p>
          <a:p>
            <a:pPr lvl="1"/>
            <a:r>
              <a:rPr lang="en-US" dirty="0" smtClean="0"/>
              <a:t>British</a:t>
            </a:r>
            <a:endParaRPr lang="en-US" dirty="0"/>
          </a:p>
          <a:p>
            <a:r>
              <a:rPr lang="en-US" dirty="0" smtClean="0"/>
              <a:t>French Indochina (Vietnam, Cambodia, Laos)</a:t>
            </a:r>
          </a:p>
          <a:p>
            <a:pPr lvl="1"/>
            <a:r>
              <a:rPr lang="en-US" dirty="0" smtClean="0"/>
              <a:t>French</a:t>
            </a:r>
          </a:p>
          <a:p>
            <a:r>
              <a:rPr lang="en-US" dirty="0" smtClean="0"/>
              <a:t>Philippines</a:t>
            </a:r>
            <a:endParaRPr lang="en-US" dirty="0"/>
          </a:p>
          <a:p>
            <a:pPr lvl="1"/>
            <a:r>
              <a:rPr lang="en-US" dirty="0" smtClean="0"/>
              <a:t>Spain; but U.S. won it in the Spanish-American War</a:t>
            </a:r>
          </a:p>
          <a:p>
            <a:r>
              <a:rPr lang="en-US" dirty="0" smtClean="0"/>
              <a:t>Hawaii</a:t>
            </a:r>
          </a:p>
          <a:p>
            <a:pPr lvl="1"/>
            <a:r>
              <a:rPr lang="en-US" dirty="0" smtClean="0"/>
              <a:t>U.S.</a:t>
            </a:r>
          </a:p>
          <a:p>
            <a:r>
              <a:rPr lang="en-US" dirty="0" smtClean="0"/>
              <a:t>Siam</a:t>
            </a:r>
          </a:p>
          <a:p>
            <a:pPr lvl="1"/>
            <a:r>
              <a:rPr lang="en-US" dirty="0" smtClean="0"/>
              <a:t>Not imperialized</a:t>
            </a:r>
          </a:p>
        </p:txBody>
      </p:sp>
    </p:spTree>
    <p:extLst>
      <p:ext uri="{BB962C8B-B14F-4D97-AF65-F5344CB8AC3E}">
        <p14:creationId xmlns:p14="http://schemas.microsoft.com/office/powerpoint/2010/main" val="378802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OTHER ASIAN COUNTRIES</a:t>
            </a:r>
          </a:p>
        </p:txBody>
      </p:sp>
      <p:pic>
        <p:nvPicPr>
          <p:cNvPr id="24578" name="Picture 2" descr="Image result for imperial as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01496"/>
            <a:ext cx="7543800" cy="505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00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en-US" sz="4000" dirty="0" smtClean="0"/>
              <a:t>MORE IMPERIALISM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153400" cy="5257799"/>
          </a:xfrm>
        </p:spPr>
        <p:txBody>
          <a:bodyPr>
            <a:normAutofit/>
          </a:bodyPr>
          <a:lstStyle/>
          <a:p>
            <a:r>
              <a:rPr lang="en-US" dirty="0" smtClean="0"/>
              <a:t>Canada</a:t>
            </a:r>
          </a:p>
          <a:p>
            <a:pPr lvl="1"/>
            <a:r>
              <a:rPr lang="en-US" dirty="0"/>
              <a:t>Was owned by Britain</a:t>
            </a:r>
          </a:p>
          <a:p>
            <a:pPr lvl="1"/>
            <a:r>
              <a:rPr lang="en-US" dirty="0"/>
              <a:t>Combined the English speaking and French speaking </a:t>
            </a:r>
            <a:r>
              <a:rPr lang="en-US" dirty="0" smtClean="0"/>
              <a:t>provinces</a:t>
            </a:r>
          </a:p>
          <a:p>
            <a:pPr lvl="1"/>
            <a:r>
              <a:rPr lang="en-US" dirty="0" smtClean="0"/>
              <a:t>Independence as the Canadian </a:t>
            </a:r>
            <a:r>
              <a:rPr lang="en-US" b="1" dirty="0" smtClean="0"/>
              <a:t>Dominion</a:t>
            </a:r>
            <a:r>
              <a:rPr lang="en-US" dirty="0" smtClean="0"/>
              <a:t> in 1867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Australia</a:t>
            </a:r>
          </a:p>
          <a:p>
            <a:pPr lvl="1"/>
            <a:r>
              <a:rPr lang="en-US" dirty="0" smtClean="0"/>
              <a:t>Originally a prison colony for British prisoners</a:t>
            </a:r>
          </a:p>
          <a:p>
            <a:pPr lvl="1"/>
            <a:r>
              <a:rPr lang="en-US" dirty="0" smtClean="0"/>
              <a:t>Grew in population during the gold rush</a:t>
            </a:r>
          </a:p>
          <a:p>
            <a:pPr lvl="1"/>
            <a:r>
              <a:rPr lang="en-US" dirty="0" smtClean="0"/>
              <a:t>Independence on 1901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New Zealand</a:t>
            </a:r>
          </a:p>
          <a:p>
            <a:pPr lvl="1"/>
            <a:r>
              <a:rPr lang="en-US" dirty="0" smtClean="0"/>
              <a:t>British settlers killed most of the Natives (</a:t>
            </a:r>
            <a:r>
              <a:rPr lang="en-US" b="1" dirty="0" smtClean="0"/>
              <a:t>Maori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8802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en-US" sz="4000" dirty="0" smtClean="0"/>
              <a:t>IMPERIAL LATIN AMERICA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153400" cy="5257799"/>
          </a:xfrm>
        </p:spPr>
        <p:txBody>
          <a:bodyPr>
            <a:normAutofit/>
          </a:bodyPr>
          <a:lstStyle/>
          <a:p>
            <a:r>
              <a:rPr lang="en-US" dirty="0" smtClean="0"/>
              <a:t>Mexico</a:t>
            </a:r>
          </a:p>
          <a:p>
            <a:pPr lvl="1"/>
            <a:r>
              <a:rPr lang="en-US" dirty="0" smtClean="0"/>
              <a:t>Independence from Spain in 1810</a:t>
            </a:r>
          </a:p>
          <a:p>
            <a:pPr lvl="1"/>
            <a:r>
              <a:rPr lang="en-US" dirty="0" smtClean="0"/>
              <a:t>Struggled for Stability</a:t>
            </a:r>
          </a:p>
          <a:p>
            <a:pPr lvl="1"/>
            <a:r>
              <a:rPr lang="en-US" dirty="0" smtClean="0"/>
              <a:t>Mexican-American War in 1846 to 1848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rest of Latin &amp; South America</a:t>
            </a:r>
          </a:p>
          <a:p>
            <a:pPr lvl="1"/>
            <a:r>
              <a:rPr lang="en-US" dirty="0" smtClean="0"/>
              <a:t>Chain of Revolutions</a:t>
            </a:r>
          </a:p>
          <a:p>
            <a:pPr lvl="1"/>
            <a:r>
              <a:rPr lang="en-US" dirty="0" smtClean="0"/>
              <a:t>Mostly colonies owned by Spain and Portugal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Panama</a:t>
            </a:r>
          </a:p>
          <a:p>
            <a:pPr lvl="1"/>
            <a:r>
              <a:rPr lang="en-US" dirty="0" smtClean="0"/>
              <a:t>Panama builds a canal with the help of the U.S.</a:t>
            </a:r>
          </a:p>
          <a:p>
            <a:pPr lvl="1"/>
            <a:r>
              <a:rPr lang="en-US" dirty="0" smtClean="0"/>
              <a:t>Connects the Atlantic and Pacific oceans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4259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en-US" sz="4000" dirty="0" smtClean="0"/>
              <a:t>IMPERIAL LATIN AMERICA</a:t>
            </a:r>
            <a:endParaRPr lang="en-US" sz="4000" dirty="0"/>
          </a:p>
        </p:txBody>
      </p:sp>
      <p:pic>
        <p:nvPicPr>
          <p:cNvPr id="2560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19200"/>
            <a:ext cx="4762500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59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3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/>
              <a:t>QUIZ!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68042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 smtClean="0"/>
              <a:t>EXPANSION OF THE U.S.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456176" cy="4724399"/>
          </a:xfrm>
        </p:spPr>
        <p:txBody>
          <a:bodyPr/>
          <a:lstStyle/>
          <a:p>
            <a:r>
              <a:rPr lang="en-US" b="1" dirty="0" smtClean="0"/>
              <a:t>Expansionism</a:t>
            </a:r>
          </a:p>
          <a:p>
            <a:pPr lvl="1"/>
            <a:r>
              <a:rPr lang="en-US" dirty="0" smtClean="0"/>
              <a:t>The boundaries of the U.S. were extended</a:t>
            </a:r>
            <a:endParaRPr lang="en-US" dirty="0"/>
          </a:p>
          <a:p>
            <a:r>
              <a:rPr lang="en-US" b="1" dirty="0" smtClean="0"/>
              <a:t>Manifest Destiny</a:t>
            </a:r>
          </a:p>
          <a:p>
            <a:pPr lvl="1"/>
            <a:r>
              <a:rPr lang="en-US" dirty="0" smtClean="0"/>
              <a:t>Belief that it was our destiny to expand as a country</a:t>
            </a:r>
          </a:p>
          <a:p>
            <a:r>
              <a:rPr lang="en-US" dirty="0" smtClean="0"/>
              <a:t>Democracy grew</a:t>
            </a:r>
          </a:p>
          <a:p>
            <a:pPr lvl="1"/>
            <a:r>
              <a:rPr lang="en-US" dirty="0" smtClean="0"/>
              <a:t>Slaves were freed and African-Americans could now vote</a:t>
            </a:r>
            <a:endParaRPr lang="en-US" dirty="0"/>
          </a:p>
          <a:p>
            <a:r>
              <a:rPr lang="en-US" dirty="0" smtClean="0"/>
              <a:t>Immigrant explosions</a:t>
            </a:r>
          </a:p>
          <a:p>
            <a:pPr lvl="1"/>
            <a:r>
              <a:rPr lang="en-US" dirty="0" smtClean="0"/>
              <a:t>Immigrants helped the economy grow</a:t>
            </a:r>
          </a:p>
        </p:txBody>
      </p:sp>
      <p:pic>
        <p:nvPicPr>
          <p:cNvPr id="1026" name="Picture 2" descr="Image result for us expan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133600"/>
            <a:ext cx="4437888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64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OVERSEAS EMPIRES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4525963"/>
          </a:xfrm>
        </p:spPr>
        <p:txBody>
          <a:bodyPr/>
          <a:lstStyle/>
          <a:p>
            <a:r>
              <a:rPr lang="en-US" b="1" dirty="0" smtClean="0"/>
              <a:t>Imperialism</a:t>
            </a:r>
            <a:endParaRPr lang="en-US" b="1" dirty="0"/>
          </a:p>
          <a:p>
            <a:pPr lvl="1"/>
            <a:r>
              <a:rPr lang="en-US" dirty="0" smtClean="0"/>
              <a:t>One country dominating a different region</a:t>
            </a:r>
          </a:p>
          <a:p>
            <a:pPr lvl="1"/>
            <a:r>
              <a:rPr lang="en-US" dirty="0" smtClean="0"/>
              <a:t>Colonies were the main example</a:t>
            </a:r>
          </a:p>
          <a:p>
            <a:pPr lvl="1"/>
            <a:r>
              <a:rPr lang="en-US" dirty="0" smtClean="0"/>
              <a:t>Complete control over politics, economics, and culture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124200"/>
            <a:ext cx="5105400" cy="3517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140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 smtClean="0"/>
              <a:t>WESTERN IMPERIALISM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4525963"/>
          </a:xfrm>
        </p:spPr>
        <p:txBody>
          <a:bodyPr/>
          <a:lstStyle/>
          <a:p>
            <a:r>
              <a:rPr lang="en-US" dirty="0" smtClean="0"/>
              <a:t>Weakness across the world</a:t>
            </a:r>
          </a:p>
          <a:p>
            <a:pPr lvl="1"/>
            <a:r>
              <a:rPr lang="en-US" dirty="0" smtClean="0"/>
              <a:t>Countries that were not westernized were seen as weak </a:t>
            </a:r>
          </a:p>
          <a:p>
            <a:pPr lvl="1"/>
            <a:r>
              <a:rPr lang="en-US" dirty="0" smtClean="0"/>
              <a:t>I.E. countries in Asia, Africa, even </a:t>
            </a:r>
            <a:r>
              <a:rPr lang="en-US" dirty="0"/>
              <a:t>S</a:t>
            </a:r>
            <a:r>
              <a:rPr lang="en-US" dirty="0" smtClean="0"/>
              <a:t>outh America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Advantages of the West</a:t>
            </a:r>
          </a:p>
          <a:p>
            <a:pPr lvl="1"/>
            <a:r>
              <a:rPr lang="en-US" dirty="0" smtClean="0"/>
              <a:t>Technology such as engines, steel, and better developed firearms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Resistance and opposition</a:t>
            </a:r>
          </a:p>
          <a:p>
            <a:pPr lvl="1"/>
            <a:r>
              <a:rPr lang="en-US" dirty="0" smtClean="0"/>
              <a:t>Many countries tried to resist imperialism</a:t>
            </a:r>
          </a:p>
          <a:p>
            <a:pPr lvl="1"/>
            <a:r>
              <a:rPr lang="en-US" dirty="0" smtClean="0"/>
              <a:t>Many people from the US and other western nations opposed the idea</a:t>
            </a:r>
          </a:p>
          <a:p>
            <a:pPr lvl="2"/>
            <a:r>
              <a:rPr lang="en-US" dirty="0" smtClean="0"/>
              <a:t>They did not think it </a:t>
            </a:r>
            <a:r>
              <a:rPr lang="en-US" smtClean="0"/>
              <a:t>was morally right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6414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 smtClean="0"/>
              <a:t>NEW FORMS OF RULING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en-US" dirty="0" smtClean="0"/>
              <a:t>Puppet rulers</a:t>
            </a:r>
          </a:p>
          <a:p>
            <a:pPr lvl="1"/>
            <a:r>
              <a:rPr lang="en-US" b="1" dirty="0" smtClean="0"/>
              <a:t>Protectorates</a:t>
            </a:r>
            <a:r>
              <a:rPr lang="en-US" dirty="0" smtClean="0"/>
              <a:t> were put in place as local rulers</a:t>
            </a:r>
          </a:p>
          <a:p>
            <a:pPr lvl="1"/>
            <a:r>
              <a:rPr lang="en-US" dirty="0" smtClean="0"/>
              <a:t>They had to swear loyalty to the country that ruled them</a:t>
            </a:r>
            <a:endParaRPr lang="en-US" dirty="0"/>
          </a:p>
          <a:p>
            <a:r>
              <a:rPr lang="en-US" dirty="0" smtClean="0"/>
              <a:t>The western countries heavily influenced the lands they colonized</a:t>
            </a:r>
          </a:p>
          <a:p>
            <a:pPr lvl="1"/>
            <a:r>
              <a:rPr lang="en-US" dirty="0" smtClean="0"/>
              <a:t>Also called the </a:t>
            </a:r>
            <a:r>
              <a:rPr lang="en-US" b="1" dirty="0" smtClean="0"/>
              <a:t>sphere of influence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122" name="Picture 2" descr="Image result for protector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05000"/>
            <a:ext cx="4343400" cy="347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65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AFRICA’S PLIGHT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44958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Africa was split up by Europe</a:t>
            </a:r>
          </a:p>
          <a:p>
            <a:pPr lvl="1"/>
            <a:r>
              <a:rPr lang="en-US" dirty="0" smtClean="0"/>
              <a:t>Different countries owned different sections</a:t>
            </a:r>
          </a:p>
          <a:p>
            <a:r>
              <a:rPr lang="en-US" dirty="0" smtClean="0"/>
              <a:t>Islam returns to Africa in the 1800’s</a:t>
            </a:r>
          </a:p>
          <a:p>
            <a:pPr lvl="1"/>
            <a:r>
              <a:rPr lang="en-US" dirty="0" smtClean="0"/>
              <a:t>Used to fight the European influence</a:t>
            </a:r>
            <a:endParaRPr lang="en-US" dirty="0"/>
          </a:p>
          <a:p>
            <a:pPr lvl="1"/>
            <a:r>
              <a:rPr lang="en-US" dirty="0" smtClean="0"/>
              <a:t>There continues to be conflicts between Islamic Africans and Christian Africans to this day</a:t>
            </a:r>
          </a:p>
          <a:p>
            <a:r>
              <a:rPr lang="en-US" dirty="0" smtClean="0"/>
              <a:t>Europeans stop exporting slaves from Africa in the early 1800’s</a:t>
            </a:r>
          </a:p>
          <a:p>
            <a:pPr lvl="1"/>
            <a:r>
              <a:rPr lang="en-US" dirty="0" smtClean="0"/>
              <a:t>Middle Eastern countries continued to export slaves</a:t>
            </a:r>
            <a:endParaRPr lang="en-US" dirty="0"/>
          </a:p>
        </p:txBody>
      </p:sp>
      <p:pic>
        <p:nvPicPr>
          <p:cNvPr id="6146" name="Picture 2" descr="Image result for imperial afr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28800"/>
            <a:ext cx="3933825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52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3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/>
              <a:t>QUIZ!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54637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en-US" sz="4000" dirty="0" smtClean="0"/>
              <a:t>MORE QUESTIONS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5257799"/>
          </a:xfrm>
        </p:spPr>
        <p:txBody>
          <a:bodyPr>
            <a:normAutofit/>
          </a:bodyPr>
          <a:lstStyle/>
          <a:p>
            <a:r>
              <a:rPr lang="en-US" dirty="0" smtClean="0"/>
              <a:t>How did the Ottoman Empire rule its territories?</a:t>
            </a:r>
          </a:p>
          <a:p>
            <a:endParaRPr lang="en-US" dirty="0"/>
          </a:p>
          <a:p>
            <a:r>
              <a:rPr lang="en-US" dirty="0" smtClean="0"/>
              <a:t>What was the benefit of building the Suez Canal?</a:t>
            </a:r>
          </a:p>
          <a:p>
            <a:endParaRPr lang="en-US" dirty="0"/>
          </a:p>
          <a:p>
            <a:r>
              <a:rPr lang="en-US" dirty="0" smtClean="0"/>
              <a:t>Why was India the jewel of the British Empire?</a:t>
            </a:r>
          </a:p>
          <a:p>
            <a:endParaRPr lang="en-US" dirty="0"/>
          </a:p>
          <a:p>
            <a:r>
              <a:rPr lang="en-US" dirty="0" smtClean="0"/>
              <a:t>Why was the Open Door Policy so important?</a:t>
            </a:r>
          </a:p>
        </p:txBody>
      </p:sp>
      <p:pic>
        <p:nvPicPr>
          <p:cNvPr id="27650" name="Picture 2" descr="Image result for british imperialism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419600"/>
            <a:ext cx="3429000" cy="222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80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6314</TotalTime>
  <Words>824</Words>
  <Application>Microsoft Office PowerPoint</Application>
  <PresentationFormat>On-screen Show (4:3)</PresentationFormat>
  <Paragraphs>174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Thatch</vt:lpstr>
      <vt:lpstr>Imperialism</vt:lpstr>
      <vt:lpstr>QUESTIONS</vt:lpstr>
      <vt:lpstr>EXPANSION OF THE U.S.</vt:lpstr>
      <vt:lpstr>OVERSEAS EMPIRES</vt:lpstr>
      <vt:lpstr>WESTERN IMPERIALISM</vt:lpstr>
      <vt:lpstr>NEW FORMS OF RULING</vt:lpstr>
      <vt:lpstr>AFRICA’S PLIGHT</vt:lpstr>
      <vt:lpstr>QUIZ!</vt:lpstr>
      <vt:lpstr>MORE QUESTIONS</vt:lpstr>
      <vt:lpstr>IMPERIALISM IN THE MIDDLE EAST</vt:lpstr>
      <vt:lpstr>IMPERIALISM IN THE MIDDLE EAST</vt:lpstr>
      <vt:lpstr>INDIA AND THE BRITISH</vt:lpstr>
      <vt:lpstr>CHINA AND BRITAIN </vt:lpstr>
      <vt:lpstr>CHINA AND JAPAN</vt:lpstr>
      <vt:lpstr>QUIZ!</vt:lpstr>
      <vt:lpstr>MORE QUESTIONS</vt:lpstr>
      <vt:lpstr>OLD JAPAN</vt:lpstr>
      <vt:lpstr>WESTERNIZED JAPAN</vt:lpstr>
      <vt:lpstr>JAPAN EXPANDS</vt:lpstr>
      <vt:lpstr>MEIJI RESTORATION</vt:lpstr>
      <vt:lpstr>OTHER ASIAN COUNTRIES</vt:lpstr>
      <vt:lpstr>OTHER ASIAN COUNTRIES</vt:lpstr>
      <vt:lpstr>MORE IMPERIALISM</vt:lpstr>
      <vt:lpstr>IMPERIAL LATIN AMERICA</vt:lpstr>
      <vt:lpstr>IMPERIAL LATIN AMERICA</vt:lpstr>
      <vt:lpstr>QUIZ!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67</cp:revision>
  <cp:lastPrinted>2018-09-17T12:53:58Z</cp:lastPrinted>
  <dcterms:created xsi:type="dcterms:W3CDTF">2018-08-11T20:12:27Z</dcterms:created>
  <dcterms:modified xsi:type="dcterms:W3CDTF">2018-09-25T20:10:25Z</dcterms:modified>
</cp:coreProperties>
</file>